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266" r:id="rId2"/>
    <p:sldId id="263" r:id="rId3"/>
    <p:sldId id="270" r:id="rId4"/>
    <p:sldId id="282" r:id="rId5"/>
    <p:sldId id="286" r:id="rId6"/>
    <p:sldId id="287" r:id="rId7"/>
    <p:sldId id="288" r:id="rId8"/>
    <p:sldId id="285" r:id="rId9"/>
    <p:sldId id="289" r:id="rId10"/>
    <p:sldId id="290" r:id="rId11"/>
    <p:sldId id="291" r:id="rId12"/>
    <p:sldId id="284" r:id="rId13"/>
    <p:sldId id="292" r:id="rId14"/>
    <p:sldId id="267" r:id="rId15"/>
    <p:sldId id="268" r:id="rId16"/>
    <p:sldId id="272" r:id="rId17"/>
    <p:sldId id="271" r:id="rId18"/>
    <p:sldId id="273" r:id="rId19"/>
    <p:sldId id="274" r:id="rId20"/>
    <p:sldId id="275" r:id="rId21"/>
    <p:sldId id="281" r:id="rId22"/>
    <p:sldId id="276" r:id="rId23"/>
    <p:sldId id="277" r:id="rId24"/>
    <p:sldId id="278" r:id="rId25"/>
    <p:sldId id="279" r:id="rId26"/>
    <p:sldId id="280" r:id="rId27"/>
    <p:sldId id="265" r:id="rId28"/>
    <p:sldId id="259" r:id="rId29"/>
    <p:sldId id="261" r:id="rId30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7" autoAdjust="0"/>
    <p:restoredTop sz="86331" autoAdjust="0"/>
  </p:normalViewPr>
  <p:slideViewPr>
    <p:cSldViewPr>
      <p:cViewPr>
        <p:scale>
          <a:sx n="100" d="100"/>
          <a:sy n="100" d="100"/>
        </p:scale>
        <p:origin x="135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8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500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300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6C5BD-6C72-4B64-89CE-BFC1D30BA590}" type="slidenum">
              <a:rPr lang="en-GB"/>
              <a:pPr/>
              <a:t>28</a:t>
            </a:fld>
            <a:endParaRPr lang="en-GB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6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E6A32-F69C-49F2-B6B6-31149A6E541B}" type="slidenum">
              <a:rPr lang="en-GB"/>
              <a:pPr/>
              <a:t>29</a:t>
            </a:fld>
            <a:endParaRPr lang="en-GB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0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que estava obsoleto e avariado. </a:t>
            </a:r>
            <a:r>
              <a:rPr lang="pt-PT"/>
              <a:t>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modernização do destilador envolveu a remoção de muitos componentes antigos e a sua substituição por novos, mais eficientes e digitais.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8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344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417270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23 0.27037 L 4.16667E-6 2.9629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1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417270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8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896F-B0C4-6521-C576-C65C7EEA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088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38356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1690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891" y="3214958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569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854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1248" y="4815548"/>
            <a:ext cx="2133600" cy="15223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38356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38356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39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7392-588B-187E-1DA7-47D30E34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FF56-DB43-67C0-C78C-1698195E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4744"/>
            <a:ext cx="6096001" cy="5006181"/>
          </a:xfrm>
        </p:spPr>
        <p:txBody>
          <a:bodyPr/>
          <a:lstStyle/>
          <a:p>
            <a:r>
              <a:rPr lang="pt-PT" dirty="0"/>
              <a:t>O sistema modernizado inclui:</a:t>
            </a:r>
          </a:p>
          <a:p>
            <a:r>
              <a:rPr lang="pt-PT" dirty="0"/>
              <a:t>1 ESP32 como controlador principal, </a:t>
            </a:r>
          </a:p>
          <a:p>
            <a:r>
              <a:rPr lang="pt-PT" dirty="0"/>
              <a:t>3 sensores de nível de água para gerir o nível de água destilada dentro do tanque onde é gerado o vapor,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1E21D-2888-33FA-1DE1-225210D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id="{3F7DF20A-131C-1160-3BDB-FF4527DCD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382" y="4537274"/>
            <a:ext cx="2395634" cy="2028119"/>
          </a:xfrm>
          <a:prstGeom prst="rect">
            <a:avLst/>
          </a:prstGeom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CD76998F-C1E8-B51C-4EFA-4925F9B2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93" y="1905169"/>
            <a:ext cx="261479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7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B5C9-BD54-71FD-A4BB-51D52512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4AD9-B772-1008-81D3-F0B284634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448272"/>
          </a:xfrm>
        </p:spPr>
        <p:txBody>
          <a:bodyPr/>
          <a:lstStyle/>
          <a:p>
            <a:r>
              <a:rPr lang="pt-PT" dirty="0"/>
              <a:t>1 bomba de água para encher o tanque de água, uma resistência de aquecimento para gerar o vapor e </a:t>
            </a:r>
          </a:p>
          <a:p>
            <a:r>
              <a:rPr lang="pt-PT" dirty="0"/>
              <a:t>duas válvulas que controlam o fluxo de água e a saída de vapor.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E71D-F680-5A6A-0896-DCB1E3D9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Imagem 1" descr="Uma imagem com texto, pessoa&#10;&#10;Descrição gerada automaticamente">
            <a:extLst>
              <a:ext uri="{FF2B5EF4-FFF2-40B4-BE49-F238E27FC236}">
                <a16:creationId xmlns:a16="http://schemas.microsoft.com/office/drawing/2014/main" id="{1D4B7521-626A-3BA6-2F3E-CBC1087FBF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78521" y="4118223"/>
            <a:ext cx="2048510" cy="153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83D105AB-88BD-4960-F429-87EDAB30C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831203"/>
            <a:ext cx="1781810" cy="207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1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58836-52AF-18B1-90F3-98AEEFE0F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592288"/>
          </a:xfrm>
        </p:spPr>
        <p:txBody>
          <a:bodyPr/>
          <a:lstStyle/>
          <a:p>
            <a:r>
              <a:rPr lang="pt-PT" dirty="0"/>
              <a:t>Foi substituído o relógio temporizador pelo ESP32, em que a função do relógio é usado na página WEB.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896F-B0C4-6521-C576-C65C7EEA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789040"/>
            <a:ext cx="2047240" cy="2006600"/>
          </a:xfrm>
          <a:prstGeom prst="rect">
            <a:avLst/>
          </a:prstGeom>
        </p:spPr>
      </p:pic>
      <p:pic>
        <p:nvPicPr>
          <p:cNvPr id="7" name="Imagem 2" descr="ESP32 ­WROVER-­E">
            <a:extLst>
              <a:ext uri="{FF2B5EF4-FFF2-40B4-BE49-F238E27FC236}">
                <a16:creationId xmlns:a16="http://schemas.microsoft.com/office/drawing/2014/main" id="{6917AA60-E9E0-F865-C7E0-B4C64FB36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26" y="4100872"/>
            <a:ext cx="299847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1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2DE7-B1C4-C3B4-C421-8366BBEC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D5D30-98A4-3DC5-3E45-21EEBAED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0ECA0C47-3039-D70D-4CA4-E85EC33A3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3432315"/>
            <a:ext cx="1847792" cy="2319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EBC04A-715E-FDF4-83D6-EEDD5B9C5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44" y="3410001"/>
            <a:ext cx="3347864" cy="234200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5E5000-2631-7DBB-20EC-949F9FBABF04}"/>
              </a:ext>
            </a:extLst>
          </p:cNvPr>
          <p:cNvSpPr txBox="1">
            <a:spLocks/>
          </p:cNvSpPr>
          <p:nvPr/>
        </p:nvSpPr>
        <p:spPr bwMode="auto">
          <a:xfrm>
            <a:off x="457200" y="1700809"/>
            <a:ext cx="836327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PT" kern="0" dirty="0"/>
              <a:t>Foram substituídos os sensores de nível analógicos (x2) por sensores de nível digitais (x3).</a:t>
            </a:r>
          </a:p>
        </p:txBody>
      </p:sp>
    </p:spTree>
    <p:extLst>
      <p:ext uri="{BB962C8B-B14F-4D97-AF65-F5344CB8AC3E}">
        <p14:creationId xmlns:p14="http://schemas.microsoft.com/office/powerpoint/2010/main" val="2829155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F2D-23DB-5361-BE65-B5DB575B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39DE-814C-ECF5-70D2-39B5959C1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destilador usava </a:t>
            </a:r>
            <a:r>
              <a:rPr lang="pt-PT" dirty="0" err="1"/>
              <a:t>contactors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contactors</a:t>
            </a:r>
            <a:r>
              <a:rPr lang="pt-PT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22D64-A56C-D2F3-0F9F-BE2E62D3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1909EB88-9052-B34E-ADD4-DAE53387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98" y="3682684"/>
            <a:ext cx="2348157" cy="2448240"/>
          </a:xfrm>
          <a:prstGeom prst="rect">
            <a:avLst/>
          </a:prstGeom>
        </p:spPr>
      </p:pic>
      <p:pic>
        <p:nvPicPr>
          <p:cNvPr id="6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63BBB51A-E6F5-0632-3915-E2486624C0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4140" y="3682684"/>
            <a:ext cx="3431361" cy="2448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D4D5-7E03-7DC9-A720-2BAD91AC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Removidos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9288-C730-76DD-C4A3-1BFA3D36A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160272"/>
          </a:xfrm>
        </p:spPr>
        <p:txBody>
          <a:bodyPr/>
          <a:lstStyle/>
          <a:p>
            <a:r>
              <a:rPr lang="pt-PT" dirty="0"/>
              <a:t>Foram removidos alguns componentes relevantes da destiladora: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DE6A-A89F-39A0-FD5F-30718E85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39A3FC46-CB13-F518-1DC2-002EDFF0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6" y="2708920"/>
            <a:ext cx="2366672" cy="2319690"/>
          </a:xfrm>
          <a:prstGeom prst="rect">
            <a:avLst/>
          </a:prstGeom>
        </p:spPr>
      </p:pic>
      <p:pic>
        <p:nvPicPr>
          <p:cNvPr id="6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9013C2F1-0622-C640-31EF-6EAC2965F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48104" y="2708920"/>
            <a:ext cx="1847792" cy="2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69F9FABE-0BDE-6852-93C9-6B9363384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53" y="2708920"/>
            <a:ext cx="2250763" cy="2346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E832D1-90E8-14C1-2F01-52974AAE96AF}"/>
              </a:ext>
            </a:extLst>
          </p:cNvPr>
          <p:cNvSpPr txBox="1">
            <a:spLocks/>
          </p:cNvSpPr>
          <p:nvPr/>
        </p:nvSpPr>
        <p:spPr bwMode="auto">
          <a:xfrm>
            <a:off x="739876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Temporizador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FA147E-EBB4-D031-F8D7-E84DBABC6EF1}"/>
              </a:ext>
            </a:extLst>
          </p:cNvPr>
          <p:cNvSpPr txBox="1">
            <a:spLocks/>
          </p:cNvSpPr>
          <p:nvPr/>
        </p:nvSpPr>
        <p:spPr bwMode="auto">
          <a:xfrm>
            <a:off x="3388664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Sensor de Nível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8A5998-5B1E-A317-BA99-CCA4F1DCC016}"/>
              </a:ext>
            </a:extLst>
          </p:cNvPr>
          <p:cNvSpPr txBox="1">
            <a:spLocks/>
          </p:cNvSpPr>
          <p:nvPr/>
        </p:nvSpPr>
        <p:spPr bwMode="auto">
          <a:xfrm>
            <a:off x="6007698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 err="1"/>
              <a:t>Contactors</a:t>
            </a:r>
            <a:endParaRPr lang="pt-PT" sz="2400" kern="0" dirty="0"/>
          </a:p>
        </p:txBody>
      </p:sp>
    </p:spTree>
    <p:extLst>
      <p:ext uri="{BB962C8B-B14F-4D97-AF65-F5344CB8AC3E}">
        <p14:creationId xmlns:p14="http://schemas.microsoft.com/office/powerpoint/2010/main" val="2752045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D4D5-7E03-7DC9-A720-2BAD91AC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Adicionados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9288-C730-76DD-C4A3-1BFA3D36A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160272"/>
          </a:xfrm>
        </p:spPr>
        <p:txBody>
          <a:bodyPr/>
          <a:lstStyle/>
          <a:p>
            <a:r>
              <a:rPr lang="pt-PT" dirty="0"/>
              <a:t>Foram adicionados os seguintes componentes como substituição aos antigos: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DE6A-A89F-39A0-FD5F-30718E85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9A3FC46-CB13-F518-1DC2-002EDFF0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876" y="3286107"/>
            <a:ext cx="2366672" cy="1165315"/>
          </a:xfrm>
          <a:prstGeom prst="rect">
            <a:avLst/>
          </a:prstGeom>
        </p:spPr>
      </p:pic>
      <p:pic>
        <p:nvPicPr>
          <p:cNvPr id="6" name="Imagem 1">
            <a:extLst>
              <a:ext uri="{FF2B5EF4-FFF2-40B4-BE49-F238E27FC236}">
                <a16:creationId xmlns:a16="http://schemas.microsoft.com/office/drawing/2014/main" id="{9013C2F1-0622-C640-31EF-6EAC2965F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48104" y="3220860"/>
            <a:ext cx="1847792" cy="129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69F9FABE-0BDE-6852-93C9-6B9363384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5653" y="3076995"/>
            <a:ext cx="2250763" cy="16105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E832D1-90E8-14C1-2F01-52974AAE96AF}"/>
              </a:ext>
            </a:extLst>
          </p:cNvPr>
          <p:cNvSpPr txBox="1">
            <a:spLocks/>
          </p:cNvSpPr>
          <p:nvPr/>
        </p:nvSpPr>
        <p:spPr bwMode="auto">
          <a:xfrm>
            <a:off x="739876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ESP32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FA147E-EBB4-D031-F8D7-E84DBABC6EF1}"/>
              </a:ext>
            </a:extLst>
          </p:cNvPr>
          <p:cNvSpPr txBox="1">
            <a:spLocks/>
          </p:cNvSpPr>
          <p:nvPr/>
        </p:nvSpPr>
        <p:spPr bwMode="auto">
          <a:xfrm>
            <a:off x="3388664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Sensores de Nível Digitais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8A5998-5B1E-A317-BA99-CCA4F1DCC016}"/>
              </a:ext>
            </a:extLst>
          </p:cNvPr>
          <p:cNvSpPr txBox="1">
            <a:spLocks/>
          </p:cNvSpPr>
          <p:nvPr/>
        </p:nvSpPr>
        <p:spPr bwMode="auto">
          <a:xfrm>
            <a:off x="6007698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Relés</a:t>
            </a:r>
          </a:p>
        </p:txBody>
      </p:sp>
    </p:spTree>
    <p:extLst>
      <p:ext uri="{BB962C8B-B14F-4D97-AF65-F5344CB8AC3E}">
        <p14:creationId xmlns:p14="http://schemas.microsoft.com/office/powerpoint/2010/main" val="206055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 sistema elétrico completamente novo, que inclui uma fonte de 5v, cablagem nova, barramento de ligações e 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91" y="3627834"/>
            <a:ext cx="2406650" cy="2049780"/>
          </a:xfrm>
          <a:prstGeom prst="rect">
            <a:avLst/>
          </a:prstGeom>
        </p:spPr>
      </p:pic>
      <p:pic>
        <p:nvPicPr>
          <p:cNvPr id="7" name="Imagem 1" descr="Uma imagem com Engenharia eletrónica, Fios elétricos, máquina, eletrónica&#10;&#10;Descrição gerada automaticamente">
            <a:extLst>
              <a:ext uri="{FF2B5EF4-FFF2-40B4-BE49-F238E27FC236}">
                <a16:creationId xmlns:a16="http://schemas.microsoft.com/office/drawing/2014/main" id="{DF82C4CE-0484-033E-96CA-F8601B85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3622119"/>
            <a:ext cx="2346960" cy="20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4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9FD2-3937-A960-E34E-493E90F1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o Core 0 executa o firmware que controla as funções do destilador, </a:t>
            </a:r>
          </a:p>
          <a:p>
            <a:pPr lvl="1" algn="just"/>
            <a:r>
              <a:rPr lang="pt-PT" dirty="0"/>
              <a:t>enquanto o Core 1 é responsável pelo servidor web que permite o controlo remoto do equipamento. </a:t>
            </a:r>
          </a:p>
          <a:p>
            <a:pPr algn="just"/>
            <a:r>
              <a:rPr lang="pt-PT" dirty="0"/>
              <a:t>Em relação à página WEB, foi desenvolvida em HTML, CSS, JavaScript, AJAX, e </a:t>
            </a:r>
            <a:r>
              <a:rPr lang="pt-PT" dirty="0" err="1"/>
              <a:t>WebSockets</a:t>
            </a:r>
            <a:r>
              <a:rPr lang="pt-PT" dirty="0"/>
              <a:t> para criar uma interface web em tempo real.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37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4498-E148-0C9E-0ACA-A0EEE22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6DAA-3B7B-1923-A0F2-BB24D765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90" y="1124744"/>
            <a:ext cx="3892861" cy="5256584"/>
          </a:xfrm>
        </p:spPr>
        <p:txBody>
          <a:bodyPr/>
          <a:lstStyle/>
          <a:p>
            <a:r>
              <a:rPr lang="pt-PT" dirty="0"/>
              <a:t>A interface web permite monitorar o estado do destilador em tempo real e controlar todos os componentes, como o nível de água, a bomba, a resistência e as 2 válvulas.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F80B-BB55-DB4A-C769-A2C433C8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Imagem 23">
            <a:extLst>
              <a:ext uri="{FF2B5EF4-FFF2-40B4-BE49-F238E27FC236}">
                <a16:creationId xmlns:a16="http://schemas.microsoft.com/office/drawing/2014/main" id="{87F9D8F0-4523-5E5B-CF79-85C2F8275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90" y="1124744"/>
            <a:ext cx="4687419" cy="5245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23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15DF-3C94-5CD6-A30F-46A582C54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Através da página WEB, é possível alterar o estado da bomba, modo automático, resistência e das duas válvulas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2851" y="2850894"/>
            <a:ext cx="6458298" cy="3632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DCAE-875F-2720-24F6-FB9D42D0A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DCAE-875F-2720-24F6-FB9D42D0A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Solução a Implementar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Metodologia e Tecnologias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Plano de Trabalho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494D-C39F-D8DD-8BB8-8FAEEFE1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93837"/>
            <a:ext cx="7416824" cy="1206971"/>
          </a:xfrm>
        </p:spPr>
        <p:txBody>
          <a:bodyPr/>
          <a:lstStyle/>
          <a:p>
            <a:r>
              <a:rPr lang="pt-PT" dirty="0"/>
              <a:t>Componente Física e 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646A-856B-D52C-0A95-4373A074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047"/>
            <a:ext cx="8229600" cy="4303266"/>
          </a:xfrm>
        </p:spPr>
        <p:txBody>
          <a:bodyPr/>
          <a:lstStyle/>
          <a:p>
            <a:r>
              <a:rPr lang="pt-PT" dirty="0"/>
              <a:t>Remover componentes antigos </a:t>
            </a:r>
          </a:p>
          <a:p>
            <a:r>
              <a:rPr lang="pt-PT" dirty="0"/>
              <a:t>Substituição por novos, mais eficientes e digitais.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846D-DE22-1B6F-7AA5-911497CD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55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1898</TotalTime>
  <Words>822</Words>
  <Application>Microsoft Office PowerPoint</Application>
  <PresentationFormat>On-screen Show (4:3)</PresentationFormat>
  <Paragraphs>179</Paragraphs>
  <Slides>29</Slides>
  <Notes>15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 Light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Componente Física e Substituição de Componentes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Substituição de Componentes</vt:lpstr>
      <vt:lpstr>Descrição do Sistema</vt:lpstr>
      <vt:lpstr>Descrição do Sistema</vt:lpstr>
      <vt:lpstr>Substituição de Componentes</vt:lpstr>
      <vt:lpstr>Substituição de Componentes</vt:lpstr>
      <vt:lpstr>Substituição de Componentes</vt:lpstr>
      <vt:lpstr>Componentes Removidos</vt:lpstr>
      <vt:lpstr>Componentes Adicionados</vt:lpstr>
      <vt:lpstr>Descrição do Sistema</vt:lpstr>
      <vt:lpstr>Arquitetura do Software</vt:lpstr>
      <vt:lpstr>Interface Web</vt:lpstr>
      <vt:lpstr>Interface Web</vt:lpstr>
      <vt:lpstr>Modo Automático</vt:lpstr>
      <vt:lpstr>Modo Manual</vt:lpstr>
      <vt:lpstr>Solução a Implementar</vt:lpstr>
      <vt:lpstr>Metodologia e Tecnologias</vt:lpstr>
      <vt:lpstr>Plano de Trabalho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126</cp:revision>
  <dcterms:created xsi:type="dcterms:W3CDTF">2000-07-15T21:15:25Z</dcterms:created>
  <dcterms:modified xsi:type="dcterms:W3CDTF">2024-09-09T21:27:38Z</dcterms:modified>
</cp:coreProperties>
</file>